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38"/>
  </p:notesMasterIdLst>
  <p:handoutMasterIdLst>
    <p:handoutMasterId r:id="rId39"/>
  </p:handoutMasterIdLst>
  <p:sldIdLst>
    <p:sldId id="563" r:id="rId2"/>
    <p:sldId id="680" r:id="rId3"/>
    <p:sldId id="683" r:id="rId4"/>
    <p:sldId id="684" r:id="rId5"/>
    <p:sldId id="685" r:id="rId6"/>
    <p:sldId id="717" r:id="rId7"/>
    <p:sldId id="718" r:id="rId8"/>
    <p:sldId id="719" r:id="rId9"/>
    <p:sldId id="687" r:id="rId10"/>
    <p:sldId id="686" r:id="rId11"/>
    <p:sldId id="688" r:id="rId12"/>
    <p:sldId id="689" r:id="rId13"/>
    <p:sldId id="720" r:id="rId14"/>
    <p:sldId id="690" r:id="rId15"/>
    <p:sldId id="691" r:id="rId16"/>
    <p:sldId id="692" r:id="rId17"/>
    <p:sldId id="696" r:id="rId18"/>
    <p:sldId id="697" r:id="rId19"/>
    <p:sldId id="698" r:id="rId20"/>
    <p:sldId id="699" r:id="rId21"/>
    <p:sldId id="700" r:id="rId22"/>
    <p:sldId id="701" r:id="rId23"/>
    <p:sldId id="702" r:id="rId24"/>
    <p:sldId id="703" r:id="rId25"/>
    <p:sldId id="704" r:id="rId26"/>
    <p:sldId id="705" r:id="rId27"/>
    <p:sldId id="706" r:id="rId28"/>
    <p:sldId id="707" r:id="rId29"/>
    <p:sldId id="709" r:id="rId30"/>
    <p:sldId id="710" r:id="rId31"/>
    <p:sldId id="711" r:id="rId32"/>
    <p:sldId id="712" r:id="rId33"/>
    <p:sldId id="713" r:id="rId34"/>
    <p:sldId id="714" r:id="rId35"/>
    <p:sldId id="716" r:id="rId36"/>
    <p:sldId id="715" r:id="rId37"/>
  </p:sldIdLst>
  <p:sldSz cx="9144000" cy="6858000" type="screen4x3"/>
  <p:notesSz cx="7104063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063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128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191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252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316" algn="l" defTabSz="914128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2380" algn="l" defTabSz="914128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199444" algn="l" defTabSz="914128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6506" algn="l" defTabSz="914128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S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2EA"/>
    <a:srgbClr val="FFFFFF"/>
    <a:srgbClr val="CCCCFF"/>
    <a:srgbClr val="7872F4"/>
    <a:srgbClr val="66FF99"/>
    <a:srgbClr val="66FF66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4" autoAdjust="0"/>
    <p:restoredTop sz="87433" autoAdjust="0"/>
  </p:normalViewPr>
  <p:slideViewPr>
    <p:cSldViewPr>
      <p:cViewPr varScale="1">
        <p:scale>
          <a:sx n="61" d="100"/>
          <a:sy n="61" d="100"/>
        </p:scale>
        <p:origin x="1860" y="78"/>
      </p:cViewPr>
      <p:guideLst>
        <p:guide orient="horz" pos="216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8427" cy="51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12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993" y="2"/>
            <a:ext cx="3078427" cy="51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12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5"/>
            <a:ext cx="3078427" cy="51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12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993" y="9720265"/>
            <a:ext cx="3078427" cy="51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4B3D435A-5062-4DEA-9E3C-5980FC6E44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4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8427" cy="51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993" y="2"/>
            <a:ext cx="3078427" cy="51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890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9687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90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407" y="4861069"/>
            <a:ext cx="5683250" cy="460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5"/>
            <a:ext cx="3078427" cy="51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993" y="9720265"/>
            <a:ext cx="3078427" cy="51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5DCE9DA-B588-4A11-A717-E09095C9FDA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9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06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12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19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25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316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80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44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506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A9DE0F-E8CB-4CDD-A4BF-CA5F5239EC71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9687" cy="3840162"/>
          </a:xfrm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5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30" name="Group 2"/>
          <p:cNvGrpSpPr>
            <a:grpSpLocks/>
          </p:cNvGrpSpPr>
          <p:nvPr/>
        </p:nvGrpSpPr>
        <p:grpSpPr bwMode="auto">
          <a:xfrm>
            <a:off x="0" y="2"/>
            <a:ext cx="9144000" cy="6858000"/>
            <a:chOff x="0" y="0"/>
            <a:chExt cx="5760" cy="4320"/>
          </a:xfrm>
        </p:grpSpPr>
        <p:sp>
          <p:nvSpPr>
            <p:cNvPr id="201731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>
                <a:cs typeface="Arial" pitchFamily="34" charset="0"/>
              </a:endParaRPr>
            </a:p>
          </p:txBody>
        </p:sp>
        <p:sp>
          <p:nvSpPr>
            <p:cNvPr id="201732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cs typeface="Arial" pitchFamily="34" charset="0"/>
              </a:endParaRPr>
            </a:p>
          </p:txBody>
        </p:sp>
        <p:grpSp>
          <p:nvGrpSpPr>
            <p:cNvPr id="201733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201734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cs typeface="Arial" pitchFamily="34" charset="0"/>
                </a:endParaRPr>
              </a:p>
            </p:txBody>
          </p:sp>
          <p:sp>
            <p:nvSpPr>
              <p:cNvPr id="201735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cs typeface="Arial" pitchFamily="34" charset="0"/>
                </a:endParaRPr>
              </a:p>
            </p:txBody>
          </p:sp>
          <p:sp>
            <p:nvSpPr>
              <p:cNvPr id="201736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cs typeface="Arial" pitchFamily="34" charset="0"/>
                </a:endParaRPr>
              </a:p>
            </p:txBody>
          </p:sp>
          <p:sp>
            <p:nvSpPr>
              <p:cNvPr id="201737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cs typeface="Arial" pitchFamily="34" charset="0"/>
                </a:endParaRPr>
              </a:p>
            </p:txBody>
          </p:sp>
          <p:sp>
            <p:nvSpPr>
              <p:cNvPr id="201738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cs typeface="Arial" pitchFamily="34" charset="0"/>
                </a:endParaRPr>
              </a:p>
            </p:txBody>
          </p:sp>
          <p:sp>
            <p:nvSpPr>
              <p:cNvPr id="201739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cs typeface="Arial" pitchFamily="34" charset="0"/>
                </a:endParaRPr>
              </a:p>
            </p:txBody>
          </p:sp>
          <p:sp>
            <p:nvSpPr>
              <p:cNvPr id="201740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cs typeface="Arial" pitchFamily="34" charset="0"/>
                </a:endParaRPr>
              </a:p>
            </p:txBody>
          </p:sp>
          <p:sp>
            <p:nvSpPr>
              <p:cNvPr id="201741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cs typeface="Arial" pitchFamily="34" charset="0"/>
                </a:endParaRPr>
              </a:p>
            </p:txBody>
          </p:sp>
          <p:sp>
            <p:nvSpPr>
              <p:cNvPr id="201742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cs typeface="Arial" pitchFamily="34" charset="0"/>
                </a:endParaRPr>
              </a:p>
            </p:txBody>
          </p:sp>
          <p:sp>
            <p:nvSpPr>
              <p:cNvPr id="201743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cs typeface="Arial" pitchFamily="34" charset="0"/>
                </a:endParaRPr>
              </a:p>
            </p:txBody>
          </p:sp>
        </p:grpSp>
      </p:grpSp>
      <p:sp>
        <p:nvSpPr>
          <p:cNvPr id="201744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01745" name="Rectangle 1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3124201" cy="457200"/>
          </a:xfrm>
        </p:spPr>
        <p:txBody>
          <a:bodyPr/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en-US"/>
              <a:t>asd</a:t>
            </a:r>
          </a:p>
        </p:txBody>
      </p:sp>
      <p:sp>
        <p:nvSpPr>
          <p:cNvPr id="201746" name="Rectangle 1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0" y="6400800"/>
            <a:ext cx="2133600" cy="457200"/>
          </a:xfrm>
        </p:spPr>
        <p:txBody>
          <a:bodyPr/>
          <a:lstStyle>
            <a:lvl1pPr algn="l">
              <a:defRPr sz="1200">
                <a:latin typeface="Arial Black" pitchFamily="34" charset="0"/>
              </a:defRPr>
            </a:lvl1pPr>
          </a:lstStyle>
          <a:p>
            <a:fld id="{12F4877E-9F3E-414E-98F4-055615FFFE6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174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3" y="1828802"/>
            <a:ext cx="6019799" cy="2209800"/>
          </a:xfrm>
        </p:spPr>
        <p:txBody>
          <a:bodyPr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174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3" y="4267202"/>
            <a:ext cx="6019799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487695-8A7C-4B96-AC86-83C542417F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4572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457200"/>
            <a:ext cx="60197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BEE9E7-0DB1-451A-95A1-8690AB9F2B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2" y="1752602"/>
            <a:ext cx="4038601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3" y="1752600"/>
            <a:ext cx="4038601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3" y="4000500"/>
            <a:ext cx="4038601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248400"/>
            <a:ext cx="9144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7010400" y="624840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1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75E11F1-64ED-476B-8856-3B5738CD9A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2" y="1752602"/>
            <a:ext cx="4038601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3" y="1752602"/>
            <a:ext cx="4038601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248400"/>
            <a:ext cx="9144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7010400" y="624840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1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D17B3C1-D5EB-442F-9E63-B45102F52F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752600"/>
            <a:ext cx="82296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4000500"/>
            <a:ext cx="82296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248400"/>
            <a:ext cx="9144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7010400" y="624840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1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C0C2AF3-0464-420C-BB67-0B0C45FA2D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76E59B-1792-429B-A9B4-B60397FA4E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1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63" indent="0">
              <a:buNone/>
              <a:defRPr sz="1800"/>
            </a:lvl2pPr>
            <a:lvl3pPr marL="914128" indent="0">
              <a:buNone/>
              <a:defRPr sz="1700"/>
            </a:lvl3pPr>
            <a:lvl4pPr marL="1371191" indent="0">
              <a:buNone/>
              <a:defRPr sz="1400"/>
            </a:lvl4pPr>
            <a:lvl5pPr marL="1828252" indent="0">
              <a:buNone/>
              <a:defRPr sz="1400"/>
            </a:lvl5pPr>
            <a:lvl6pPr marL="2285316" indent="0">
              <a:buNone/>
              <a:defRPr sz="1400"/>
            </a:lvl6pPr>
            <a:lvl7pPr marL="2742380" indent="0">
              <a:buNone/>
              <a:defRPr sz="1400"/>
            </a:lvl7pPr>
            <a:lvl8pPr marL="3199444" indent="0">
              <a:buNone/>
              <a:defRPr sz="1400"/>
            </a:lvl8pPr>
            <a:lvl9pPr marL="365650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D40C05-A6B1-4748-864B-286218EDC65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752602"/>
            <a:ext cx="4038601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3" y="1752602"/>
            <a:ext cx="4038601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20F3D-8BB2-4B65-9F82-E97152CF98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8" indent="0">
              <a:buNone/>
              <a:defRPr sz="1800" b="1"/>
            </a:lvl3pPr>
            <a:lvl4pPr marL="1371191" indent="0">
              <a:buNone/>
              <a:defRPr sz="1700" b="1"/>
            </a:lvl4pPr>
            <a:lvl5pPr marL="1828252" indent="0">
              <a:buNone/>
              <a:defRPr sz="1700" b="1"/>
            </a:lvl5pPr>
            <a:lvl6pPr marL="2285316" indent="0">
              <a:buNone/>
              <a:defRPr sz="1700" b="1"/>
            </a:lvl6pPr>
            <a:lvl7pPr marL="2742380" indent="0">
              <a:buNone/>
              <a:defRPr sz="1700" b="1"/>
            </a:lvl7pPr>
            <a:lvl8pPr marL="3199444" indent="0">
              <a:buNone/>
              <a:defRPr sz="1700" b="1"/>
            </a:lvl8pPr>
            <a:lvl9pPr marL="3656506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8" indent="0">
              <a:buNone/>
              <a:defRPr sz="1800" b="1"/>
            </a:lvl3pPr>
            <a:lvl4pPr marL="1371191" indent="0">
              <a:buNone/>
              <a:defRPr sz="1700" b="1"/>
            </a:lvl4pPr>
            <a:lvl5pPr marL="1828252" indent="0">
              <a:buNone/>
              <a:defRPr sz="1700" b="1"/>
            </a:lvl5pPr>
            <a:lvl6pPr marL="2285316" indent="0">
              <a:buNone/>
              <a:defRPr sz="1700" b="1"/>
            </a:lvl6pPr>
            <a:lvl7pPr marL="2742380" indent="0">
              <a:buNone/>
              <a:defRPr sz="1700" b="1"/>
            </a:lvl7pPr>
            <a:lvl8pPr marL="3199444" indent="0">
              <a:buNone/>
              <a:defRPr sz="1700" b="1"/>
            </a:lvl8pPr>
            <a:lvl9pPr marL="3656506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C8A20E-F6BC-4029-9105-3715201FC4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5DB578-2800-4A43-A5CD-CD98183D3D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E0F52-C3F3-4F6A-A31B-CFAB1FF6B1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8" indent="0">
              <a:buNone/>
              <a:defRPr sz="900"/>
            </a:lvl3pPr>
            <a:lvl4pPr marL="1371191" indent="0">
              <a:buNone/>
              <a:defRPr sz="900"/>
            </a:lvl4pPr>
            <a:lvl5pPr marL="1828252" indent="0">
              <a:buNone/>
              <a:defRPr sz="900"/>
            </a:lvl5pPr>
            <a:lvl6pPr marL="2285316" indent="0">
              <a:buNone/>
              <a:defRPr sz="900"/>
            </a:lvl6pPr>
            <a:lvl7pPr marL="2742380" indent="0">
              <a:buNone/>
              <a:defRPr sz="900"/>
            </a:lvl7pPr>
            <a:lvl8pPr marL="3199444" indent="0">
              <a:buNone/>
              <a:defRPr sz="900"/>
            </a:lvl8pPr>
            <a:lvl9pPr marL="36565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C69144-8D1A-403A-A791-2E75E6A5F5F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3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63" indent="0">
              <a:buNone/>
              <a:defRPr sz="2800"/>
            </a:lvl2pPr>
            <a:lvl3pPr marL="914128" indent="0">
              <a:buNone/>
              <a:defRPr sz="2400"/>
            </a:lvl3pPr>
            <a:lvl4pPr marL="1371191" indent="0">
              <a:buNone/>
              <a:defRPr sz="2000"/>
            </a:lvl4pPr>
            <a:lvl5pPr marL="1828252" indent="0">
              <a:buNone/>
              <a:defRPr sz="2000"/>
            </a:lvl5pPr>
            <a:lvl6pPr marL="2285316" indent="0">
              <a:buNone/>
              <a:defRPr sz="2000"/>
            </a:lvl6pPr>
            <a:lvl7pPr marL="2742380" indent="0">
              <a:buNone/>
              <a:defRPr sz="2000"/>
            </a:lvl7pPr>
            <a:lvl8pPr marL="3199444" indent="0">
              <a:buNone/>
              <a:defRPr sz="2000"/>
            </a:lvl8pPr>
            <a:lvl9pPr marL="365650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8" indent="0">
              <a:buNone/>
              <a:defRPr sz="900"/>
            </a:lvl3pPr>
            <a:lvl4pPr marL="1371191" indent="0">
              <a:buNone/>
              <a:defRPr sz="900"/>
            </a:lvl4pPr>
            <a:lvl5pPr marL="1828252" indent="0">
              <a:buNone/>
              <a:defRPr sz="900"/>
            </a:lvl5pPr>
            <a:lvl6pPr marL="2285316" indent="0">
              <a:buNone/>
              <a:defRPr sz="900"/>
            </a:lvl6pPr>
            <a:lvl7pPr marL="2742380" indent="0">
              <a:buNone/>
              <a:defRPr sz="900"/>
            </a:lvl7pPr>
            <a:lvl8pPr marL="3199444" indent="0">
              <a:buNone/>
              <a:defRPr sz="900"/>
            </a:lvl8pPr>
            <a:lvl9pPr marL="36565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asd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F10A34-6FDC-4C66-9CC7-9388CA2BBC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1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752602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248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b" anchorCtr="0" compatLnSpc="1">
            <a:prstTxWarp prst="textNoShape">
              <a:avLst/>
            </a:prstTxWarp>
          </a:bodyPr>
          <a:lstStyle>
            <a:lvl1pPr algn="ctr">
              <a:defRPr sz="1700">
                <a:latin typeface="+mj-lt"/>
                <a:cs typeface="+mn-cs"/>
              </a:defRPr>
            </a:lvl1pPr>
          </a:lstStyle>
          <a:p>
            <a:r>
              <a:rPr lang="en-US"/>
              <a:t>asd</a:t>
            </a:r>
          </a:p>
        </p:txBody>
      </p:sp>
      <p:grpSp>
        <p:nvGrpSpPr>
          <p:cNvPr id="200708" name="Group 4"/>
          <p:cNvGrpSpPr>
            <a:grpSpLocks/>
          </p:cNvGrpSpPr>
          <p:nvPr/>
        </p:nvGrpSpPr>
        <p:grpSpPr bwMode="auto">
          <a:xfrm>
            <a:off x="0" y="4"/>
            <a:ext cx="9144000" cy="546100"/>
            <a:chOff x="0" y="0"/>
            <a:chExt cx="5760" cy="344"/>
          </a:xfrm>
        </p:grpSpPr>
        <p:sp>
          <p:nvSpPr>
            <p:cNvPr id="200709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>
                <a:cs typeface="Arial" pitchFamily="34" charset="0"/>
              </a:endParaRPr>
            </a:p>
          </p:txBody>
        </p:sp>
        <p:sp>
          <p:nvSpPr>
            <p:cNvPr id="200710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200711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chemeClr val="hlin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0712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chemeClr val="hlin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0713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0714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chemeClr val="hlin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0715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200716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0717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071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457201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072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24840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b" anchorCtr="0" compatLnSpc="1">
            <a:prstTxWarp prst="textNoShape">
              <a:avLst/>
            </a:prstTxWarp>
          </a:bodyPr>
          <a:lstStyle>
            <a:lvl1pPr>
              <a:defRPr sz="1700">
                <a:latin typeface="+mj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1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b" anchorCtr="0" compatLnSpc="1">
            <a:prstTxWarp prst="textNoShape">
              <a:avLst/>
            </a:prstTxWarp>
          </a:bodyPr>
          <a:lstStyle>
            <a:lvl1pPr algn="r">
              <a:defRPr sz="1700">
                <a:latin typeface="+mn-lt"/>
                <a:cs typeface="+mn-cs"/>
              </a:defRPr>
            </a:lvl1pPr>
          </a:lstStyle>
          <a:p>
            <a:fld id="{4C3826B1-E950-4A77-9F4D-222B3F6C7AE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Garamond" pitchFamily="18" charset="0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Garamond" pitchFamily="18" charset="0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Garamond" pitchFamily="18" charset="0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Garamond" pitchFamily="18" charset="0"/>
          <a:cs typeface="Arial" pitchFamily="34" charset="0"/>
        </a:defRPr>
      </a:lvl5pPr>
      <a:lvl6pPr marL="457063" algn="l" rtl="0" fontAlgn="base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Garamond" pitchFamily="18" charset="0"/>
          <a:cs typeface="Arial" pitchFamily="34" charset="0"/>
        </a:defRPr>
      </a:lvl6pPr>
      <a:lvl7pPr marL="914128" algn="l" rtl="0" fontAlgn="base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Garamond" pitchFamily="18" charset="0"/>
          <a:cs typeface="Arial" pitchFamily="34" charset="0"/>
        </a:defRPr>
      </a:lvl7pPr>
      <a:lvl8pPr marL="1371191" algn="l" rtl="0" fontAlgn="base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Garamond" pitchFamily="18" charset="0"/>
          <a:cs typeface="Arial" pitchFamily="34" charset="0"/>
        </a:defRPr>
      </a:lvl8pPr>
      <a:lvl9pPr marL="1828252" algn="l" rtl="0" fontAlgn="base">
        <a:spcBef>
          <a:spcPct val="0"/>
        </a:spcBef>
        <a:spcAft>
          <a:spcPct val="0"/>
        </a:spcAft>
        <a:defRPr sz="4400" b="1">
          <a:solidFill>
            <a:schemeClr val="bg2"/>
          </a:solidFill>
          <a:latin typeface="Garamond" pitchFamily="18" charset="0"/>
          <a:cs typeface="Arial" pitchFamily="34" charset="0"/>
        </a:defRPr>
      </a:lvl9pPr>
    </p:titleStyle>
    <p:bodyStyle>
      <a:lvl1pPr marL="342798" indent="-342798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728" indent="-285665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cs typeface="+mn-cs"/>
        </a:defRPr>
      </a:lvl2pPr>
      <a:lvl3pPr marL="1142660" indent="-228531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599722" indent="-228531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cs typeface="+mn-cs"/>
        </a:defRPr>
      </a:lvl4pPr>
      <a:lvl5pPr marL="2056784" indent="-228531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3850" indent="-228531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970912" indent="-228531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427975" indent="-228531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885038" indent="-228531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8" algn="l" defTabSz="914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1" algn="l" defTabSz="914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6" algn="l" defTabSz="914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80" algn="l" defTabSz="914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4" algn="l" defTabSz="914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6" algn="l" defTabSz="914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.png"/><Relationship Id="rId3" Type="http://schemas.openxmlformats.org/officeDocument/2006/relationships/audio" Target="../media/media14.m4a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microsoft.com/office/2007/relationships/media" Target="../media/media14.m4a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8.m4a"/><Relationship Id="rId7" Type="http://schemas.openxmlformats.org/officeDocument/2006/relationships/image" Target="../media/image27.png"/><Relationship Id="rId2" Type="http://schemas.microsoft.com/office/2007/relationships/media" Target="../media/media18.m4a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tags" Target="../tags/tag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1.png"/><Relationship Id="rId2" Type="http://schemas.microsoft.com/office/2007/relationships/media" Target="../media/media22.m4a"/><Relationship Id="rId1" Type="http://schemas.openxmlformats.org/officeDocument/2006/relationships/tags" Target="../tags/tag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tags" Target="../tags/tag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9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0.xml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7" Type="http://schemas.openxmlformats.org/officeDocument/2006/relationships/image" Target="../media/image1.png"/><Relationship Id="rId2" Type="http://schemas.microsoft.com/office/2007/relationships/media" Target="../media/media31.m4a"/><Relationship Id="rId1" Type="http://schemas.openxmlformats.org/officeDocument/2006/relationships/tags" Target="../tags/tag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5.m4a"/><Relationship Id="rId7" Type="http://schemas.openxmlformats.org/officeDocument/2006/relationships/image" Target="../media/image7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66230" y="1854395"/>
            <a:ext cx="5633310" cy="2189085"/>
          </a:xfrm>
        </p:spPr>
        <p:txBody>
          <a:bodyPr/>
          <a:lstStyle/>
          <a:p>
            <a:pPr lvl="1"/>
            <a:r>
              <a:rPr lang="en-US" sz="4800" dirty="0" smtClean="0">
                <a:solidFill>
                  <a:schemeClr val="bg1"/>
                </a:solidFill>
              </a:rPr>
              <a:t>Apache </a:t>
            </a:r>
            <a:r>
              <a:rPr lang="en-US" sz="4800" dirty="0" smtClean="0">
                <a:solidFill>
                  <a:schemeClr val="bg1"/>
                </a:solidFill>
              </a:rPr>
              <a:t>Spark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and Cloud Computing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8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369"/>
    </mc:Choice>
    <mc:Fallback>
      <p:transition spd="slow" advTm="173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9" y="1658710"/>
            <a:ext cx="8744963" cy="33320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Batch Processing in Hadoop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956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67"/>
    </mc:Choice>
    <mc:Fallback>
      <p:transition spd="slow" advTm="60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4363" y="1658710"/>
            <a:ext cx="7915275" cy="32575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57201" y="457201"/>
            <a:ext cx="8229600" cy="74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5pPr>
            <a:lvl6pPr marL="457063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6pPr>
            <a:lvl7pPr marL="914128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7pPr>
            <a:lvl8pPr marL="1371191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8pPr>
            <a:lvl9pPr marL="1828252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 smtClean="0"/>
              <a:t>Real Time Processing in Spark</a:t>
            </a:r>
            <a:endParaRPr lang="en-US" sz="3600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1741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10"/>
    </mc:Choice>
    <mc:Fallback>
      <p:transition spd="slow" advTm="34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57201" y="457201"/>
            <a:ext cx="8229600" cy="74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5pPr>
            <a:lvl6pPr marL="457063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6pPr>
            <a:lvl7pPr marL="914128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7pPr>
            <a:lvl8pPr marL="1371191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8pPr>
            <a:lvl9pPr marL="1828252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 smtClean="0"/>
              <a:t>Hadoop vs Spark</a:t>
            </a:r>
            <a:endParaRPr lang="en-US" sz="3600" kern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41993" y="1201510"/>
            <a:ext cx="6260015" cy="554403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93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16"/>
    </mc:Choice>
    <mc:Fallback>
      <p:transition spd="slow" advTm="9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t="8005" r="17800" b="9719"/>
          <a:stretch/>
        </p:blipFill>
        <p:spPr>
          <a:xfrm>
            <a:off x="1539792" y="2200040"/>
            <a:ext cx="6064417" cy="37252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Why Spark?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63918" y="3390595"/>
            <a:ext cx="1917722" cy="80650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Can be programmed in Scala, Java, Python and R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308317" y="1489547"/>
            <a:ext cx="1917722" cy="80650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100x faster than for large scale data processing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072111" y="1182307"/>
            <a:ext cx="2189085" cy="111374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Simple programming layer provides powerful caching and disk persistence capabilities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722680" y="2948938"/>
            <a:ext cx="2189085" cy="111374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Can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be deployed through </a:t>
            </a:r>
            <a:r>
              <a:rPr kumimoji="0" lang="en-US" sz="1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Mesos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, Hadoop via Yarn, or Spark’s own cluster manager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143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248"/>
    </mc:Choice>
    <mc:Fallback>
      <p:transition spd="slow" advTm="18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767" y="1473806"/>
            <a:ext cx="3333012" cy="8471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57201" y="457201"/>
            <a:ext cx="8229600" cy="74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5pPr>
            <a:lvl6pPr marL="457063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6pPr>
            <a:lvl7pPr marL="914128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7pPr>
            <a:lvl8pPr marL="1371191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8pPr>
            <a:lvl9pPr marL="1828252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 smtClean="0"/>
              <a:t>Hadoop vs Spark</a:t>
            </a:r>
            <a:endParaRPr lang="en-US" sz="360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484" y="2526948"/>
            <a:ext cx="2883937" cy="767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12" y="3219300"/>
            <a:ext cx="3803239" cy="6060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7343" y="3211292"/>
            <a:ext cx="2301426" cy="647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9939" y="3987000"/>
            <a:ext cx="2385265" cy="6184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311" y="3978950"/>
            <a:ext cx="3803240" cy="636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312" y="4797131"/>
            <a:ext cx="3803241" cy="623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7342" y="4749974"/>
            <a:ext cx="2301426" cy="6478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310" y="5612583"/>
            <a:ext cx="3803242" cy="6237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7342" y="5583093"/>
            <a:ext cx="2301426" cy="64780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6136" y="1473806"/>
            <a:ext cx="57161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800" kern="0" dirty="0" smtClean="0"/>
              <a:t>Hadoop implements </a:t>
            </a:r>
            <a:r>
              <a:rPr lang="en-US" sz="1800" kern="0" dirty="0" smtClean="0">
                <a:solidFill>
                  <a:srgbClr val="C00000"/>
                </a:solidFill>
              </a:rPr>
              <a:t>Batch processing </a:t>
            </a:r>
            <a:r>
              <a:rPr lang="en-US" sz="1800" kern="0" dirty="0" smtClean="0"/>
              <a:t>on Big Data.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800" kern="0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800" kern="0" dirty="0" smtClean="0"/>
              <a:t>It thus cannot deliver to our </a:t>
            </a:r>
            <a:r>
              <a:rPr lang="en-US" sz="1800" kern="0" dirty="0" smtClean="0">
                <a:solidFill>
                  <a:srgbClr val="C00000"/>
                </a:solidFill>
              </a:rPr>
              <a:t>Real-Time</a:t>
            </a:r>
            <a:r>
              <a:rPr lang="en-US" sz="1800" kern="0" dirty="0" smtClean="0"/>
              <a:t> use case needs</a:t>
            </a:r>
            <a:endParaRPr lang="en-US" sz="1800" kern="0" dirty="0"/>
          </a:p>
        </p:txBody>
      </p:sp>
      <p:sp>
        <p:nvSpPr>
          <p:cNvPr id="17" name="Rectangle 16"/>
          <p:cNvSpPr/>
          <p:nvPr/>
        </p:nvSpPr>
        <p:spPr>
          <a:xfrm>
            <a:off x="2342378" y="62705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i="1" kern="0" dirty="0" smtClean="0">
                <a:solidFill>
                  <a:srgbClr val="C00000"/>
                </a:solidFill>
              </a:rPr>
              <a:t>Lets take a look!</a:t>
            </a:r>
            <a:endParaRPr lang="en-US" sz="2800" i="1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14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45"/>
    </mc:Choice>
    <mc:Fallback>
      <p:transition spd="slow" advTm="71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2276850"/>
            <a:ext cx="8229600" cy="2137258"/>
          </a:xfrm>
        </p:spPr>
        <p:txBody>
          <a:bodyPr/>
          <a:lstStyle/>
          <a:p>
            <a:pPr marL="0" indent="0" algn="ctr">
              <a:buNone/>
            </a:pPr>
            <a:endParaRPr lang="en-US" sz="44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Spark Success Story?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1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74"/>
    </mc:Choice>
    <mc:Fallback>
      <p:transition spd="slow" advTm="18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57201" y="457201"/>
            <a:ext cx="8229600" cy="74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5pPr>
            <a:lvl6pPr marL="457063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6pPr>
            <a:lvl7pPr marL="914128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7pPr>
            <a:lvl8pPr marL="1371191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8pPr>
            <a:lvl9pPr marL="1828252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2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sz="3600" kern="0" dirty="0" smtClean="0"/>
              <a:t>Spark Success Story</a:t>
            </a:r>
            <a:endParaRPr lang="en-US" sz="3600" kern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045" y="1931205"/>
            <a:ext cx="8627121" cy="418614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4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080"/>
    </mc:Choice>
    <mc:Fallback>
      <p:transition spd="slow" advTm="296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2545685"/>
            <a:ext cx="8229600" cy="1651415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Using Hadoop through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Spark?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95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73"/>
    </mc:Choice>
    <mc:Fallback>
      <p:transition spd="slow" advTm="16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</a:t>
            </a:r>
            <a:r>
              <a:rPr lang="en-US" sz="3600" dirty="0"/>
              <a:t> </a:t>
            </a:r>
            <a:r>
              <a:rPr lang="en-US" sz="3600" dirty="0" smtClean="0"/>
              <a:t>and Hadoop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-1" r="3801"/>
          <a:stretch/>
        </p:blipFill>
        <p:spPr>
          <a:xfrm>
            <a:off x="232236" y="2076194"/>
            <a:ext cx="2765160" cy="3491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5977" r="5077"/>
          <a:stretch/>
        </p:blipFill>
        <p:spPr>
          <a:xfrm>
            <a:off x="3158667" y="2077979"/>
            <a:ext cx="2773649" cy="34900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0682" y="2076194"/>
            <a:ext cx="2868676" cy="349184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550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784"/>
    </mc:Choice>
    <mc:Fallback>
      <p:transition spd="slow" advTm="179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</a:t>
            </a:r>
            <a:r>
              <a:rPr lang="en-US" sz="3600" dirty="0"/>
              <a:t> </a:t>
            </a:r>
            <a:r>
              <a:rPr lang="en-US" sz="3600" dirty="0" smtClean="0"/>
              <a:t>and Hadoop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4689" y="1658709"/>
            <a:ext cx="4164070" cy="42830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380" y="1650856"/>
            <a:ext cx="4557515" cy="429089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156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38"/>
    </mc:Choice>
    <mc:Fallback>
      <p:transition spd="slow" advTm="84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What we learn today?</a:t>
            </a:r>
            <a:endParaRPr lang="en-US" sz="3600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307575" y="1668891"/>
            <a:ext cx="1964119" cy="806506"/>
          </a:xfrm>
          <a:prstGeom prst="wedgeRoundRectCallout">
            <a:avLst>
              <a:gd name="adj1" fmla="val 81217"/>
              <a:gd name="adj2" fmla="val 97220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Overview of </a:t>
            </a:r>
            <a:r>
              <a:rPr lang="en-US" sz="2200" dirty="0" smtClean="0"/>
              <a:t>Spark?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47340" y="1668891"/>
            <a:ext cx="1964119" cy="806506"/>
          </a:xfrm>
          <a:prstGeom prst="wedgeRoundRectCallout">
            <a:avLst>
              <a:gd name="adj1" fmla="val -62605"/>
              <a:gd name="adj2" fmla="val 11746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/>
              <a:t>Apache Spark Features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307574" y="4169264"/>
            <a:ext cx="1964119" cy="806506"/>
          </a:xfrm>
          <a:prstGeom prst="wedgeRoundRectCallout">
            <a:avLst>
              <a:gd name="adj1" fmla="val 106989"/>
              <a:gd name="adj2" fmla="val -123462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Why Apache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/>
              <a:t>Spark?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839365" y="4169264"/>
            <a:ext cx="1964119" cy="806506"/>
          </a:xfrm>
          <a:prstGeom prst="wedgeRoundRectCallout">
            <a:avLst>
              <a:gd name="adj1" fmla="val -90039"/>
              <a:gd name="adj2" fmla="val -12548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/>
              <a:t>Apache Spark Ecosystem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589941" y="5776460"/>
            <a:ext cx="1964119" cy="806506"/>
          </a:xfrm>
          <a:prstGeom prst="wedgeRoundRectCallout">
            <a:avLst>
              <a:gd name="adj1" fmla="val -942"/>
              <a:gd name="adj2" fmla="val -176312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/>
              <a:t>Databricks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And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Spark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876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73"/>
    </mc:Choice>
    <mc:Fallback>
      <p:transition spd="slow" advTm="50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355" y="1735520"/>
            <a:ext cx="7576715" cy="4420235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smtClean="0"/>
              <a:t>Speed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smtClean="0"/>
              <a:t>Polyglot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smtClean="0"/>
              <a:t>Advanced Analytics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smtClean="0"/>
              <a:t>In-Memory Computation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smtClean="0"/>
              <a:t>Hadoop Integration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smtClean="0"/>
              <a:t>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511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4"/>
    </mc:Choice>
    <mc:Fallback>
      <p:transition spd="slow" advTm="4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286" y="2125042"/>
            <a:ext cx="5461130" cy="21968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Features</a:t>
            </a:r>
            <a:endParaRPr lang="en-US" sz="3600" dirty="0"/>
          </a:p>
        </p:txBody>
      </p:sp>
      <p:sp>
        <p:nvSpPr>
          <p:cNvPr id="7" name="Flowchart: Process 6"/>
          <p:cNvSpPr/>
          <p:nvPr/>
        </p:nvSpPr>
        <p:spPr bwMode="auto">
          <a:xfrm>
            <a:off x="1332414" y="1527629"/>
            <a:ext cx="6720875" cy="499265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Spark runs up to 100x times faster than MapReduce</a:t>
            </a:r>
          </a:p>
        </p:txBody>
      </p:sp>
      <p:sp>
        <p:nvSpPr>
          <p:cNvPr id="8" name="Flowchart: Process 7"/>
          <p:cNvSpPr/>
          <p:nvPr/>
        </p:nvSpPr>
        <p:spPr bwMode="auto">
          <a:xfrm>
            <a:off x="1332415" y="4407965"/>
            <a:ext cx="6720875" cy="499265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Polyglot: Programming in Scale</a:t>
            </a:r>
            <a:r>
              <a:rPr lang="en-US" i="1" dirty="0" smtClean="0"/>
              <a:t>, Python, Java, &amp; R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241" y="5233349"/>
            <a:ext cx="5229225" cy="11334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744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88"/>
    </mc:Choice>
    <mc:Fallback>
      <p:transition spd="slow" advTm="78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Features</a:t>
            </a:r>
            <a:endParaRPr lang="en-US" sz="3600" dirty="0"/>
          </a:p>
        </p:txBody>
      </p:sp>
      <p:sp>
        <p:nvSpPr>
          <p:cNvPr id="7" name="Flowchart: Process 6"/>
          <p:cNvSpPr/>
          <p:nvPr/>
        </p:nvSpPr>
        <p:spPr bwMode="auto">
          <a:xfrm>
            <a:off x="1332414" y="1527629"/>
            <a:ext cx="6720875" cy="499265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Lazy Evaluation: Delays evaluation till needed</a:t>
            </a:r>
          </a:p>
        </p:txBody>
      </p:sp>
      <p:sp>
        <p:nvSpPr>
          <p:cNvPr id="8" name="Flowchart: Process 7"/>
          <p:cNvSpPr/>
          <p:nvPr/>
        </p:nvSpPr>
        <p:spPr bwMode="auto">
          <a:xfrm>
            <a:off x="813946" y="4513833"/>
            <a:ext cx="7757810" cy="499265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Real time</a:t>
            </a:r>
            <a:r>
              <a:rPr kumimoji="0" lang="en-US" sz="20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computation &amp; low latency because of in-memory computation</a:t>
            </a:r>
            <a:endParaRPr kumimoji="0" lang="en-US" sz="20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09060" y="2210584"/>
            <a:ext cx="3967582" cy="2193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726" y="5303080"/>
            <a:ext cx="6686550" cy="142875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181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146"/>
    </mc:Choice>
    <mc:Fallback>
      <p:transition spd="slow" advTm="121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Features</a:t>
            </a:r>
            <a:endParaRPr lang="en-US" sz="3600" dirty="0"/>
          </a:p>
        </p:txBody>
      </p:sp>
      <p:sp>
        <p:nvSpPr>
          <p:cNvPr id="7" name="Flowchart: Process 6"/>
          <p:cNvSpPr/>
          <p:nvPr/>
        </p:nvSpPr>
        <p:spPr bwMode="auto">
          <a:xfrm>
            <a:off x="1332414" y="1527629"/>
            <a:ext cx="6720875" cy="499265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Hadoop Integration</a:t>
            </a:r>
          </a:p>
        </p:txBody>
      </p:sp>
      <p:sp>
        <p:nvSpPr>
          <p:cNvPr id="8" name="Flowchart: Process 7"/>
          <p:cNvSpPr/>
          <p:nvPr/>
        </p:nvSpPr>
        <p:spPr bwMode="auto">
          <a:xfrm>
            <a:off x="813946" y="4513833"/>
            <a:ext cx="7757810" cy="499265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Machine Learning for Iterative tasks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502" y="2361986"/>
            <a:ext cx="4286697" cy="1687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850" y="5169323"/>
            <a:ext cx="2657723" cy="160091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133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30"/>
    </mc:Choice>
    <mc:Fallback>
      <p:transition spd="slow" advTm="7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Ecosystem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355" y="1735520"/>
            <a:ext cx="7576715" cy="4420235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smtClean="0"/>
              <a:t>Spark Core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smtClean="0"/>
              <a:t>Spark Streaming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smtClean="0"/>
              <a:t>Spark SQL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err="1" smtClean="0"/>
              <a:t>MLlib</a:t>
            </a:r>
            <a:endParaRPr lang="en-US" sz="2800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dirty="0" err="1" smtClean="0"/>
              <a:t>GraphX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743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56"/>
    </mc:Choice>
    <mc:Fallback>
      <p:transition spd="slow" advTm="84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6" y="1892800"/>
            <a:ext cx="8993530" cy="3901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Ecosystem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3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019"/>
    </mc:Choice>
    <mc:Fallback>
      <p:transition spd="slow" advTm="211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70530" y="2123230"/>
            <a:ext cx="3116271" cy="359887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Core</a:t>
            </a:r>
            <a:endParaRPr lang="en-US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5355" y="1735520"/>
            <a:ext cx="4965175" cy="442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t" anchorCtr="0" compatLnSpc="1">
            <a:prstTxWarp prst="textNoShape">
              <a:avLst/>
            </a:prstTxWarp>
          </a:bodyPr>
          <a:lstStyle>
            <a:lvl1pPr marL="342798" indent="-34279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28" indent="-28566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660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599722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6784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3850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0912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7975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5038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kern="0" dirty="0" smtClean="0">
                <a:solidFill>
                  <a:srgbClr val="0070C0"/>
                </a:solidFill>
              </a:rPr>
              <a:t>Spark Core </a:t>
            </a:r>
            <a:r>
              <a:rPr lang="en-US" sz="1800" kern="0" dirty="0" smtClean="0"/>
              <a:t>is the base engine for large-scale </a:t>
            </a:r>
            <a:r>
              <a:rPr lang="en-US" sz="1800" kern="0" dirty="0" smtClean="0">
                <a:solidFill>
                  <a:srgbClr val="0070C0"/>
                </a:solidFill>
              </a:rPr>
              <a:t>parallel</a:t>
            </a:r>
            <a:r>
              <a:rPr lang="en-US" sz="1800" kern="0" dirty="0" smtClean="0"/>
              <a:t> and </a:t>
            </a:r>
            <a:r>
              <a:rPr lang="en-US" sz="1800" kern="0" dirty="0" smtClean="0">
                <a:solidFill>
                  <a:srgbClr val="0070C0"/>
                </a:solidFill>
              </a:rPr>
              <a:t>distributed</a:t>
            </a:r>
            <a:r>
              <a:rPr lang="en-US" sz="1800" kern="0" dirty="0" smtClean="0"/>
              <a:t> data processing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800" kern="0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kern="0" dirty="0" smtClean="0"/>
              <a:t>It is responsible for: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400" kern="0" dirty="0" smtClean="0">
                <a:solidFill>
                  <a:srgbClr val="0070C0"/>
                </a:solidFill>
              </a:rPr>
              <a:t>Memory Management </a:t>
            </a:r>
            <a:r>
              <a:rPr lang="en-US" sz="1400" kern="0" dirty="0" smtClean="0"/>
              <a:t>and fault recovery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400" kern="0" dirty="0" smtClean="0">
                <a:solidFill>
                  <a:srgbClr val="0070C0"/>
                </a:solidFill>
              </a:rPr>
              <a:t>Scheduling, distributing </a:t>
            </a:r>
            <a:r>
              <a:rPr lang="en-US" sz="1400" kern="0" dirty="0" smtClean="0"/>
              <a:t>and </a:t>
            </a:r>
            <a:r>
              <a:rPr lang="en-US" sz="1400" kern="0" dirty="0" smtClean="0">
                <a:solidFill>
                  <a:srgbClr val="0070C0"/>
                </a:solidFill>
              </a:rPr>
              <a:t>monitoring</a:t>
            </a:r>
            <a:r>
              <a:rPr lang="en-US" sz="1400" kern="0" dirty="0" smtClean="0"/>
              <a:t> jobs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400" kern="0" dirty="0" smtClean="0">
                <a:solidFill>
                  <a:srgbClr val="0070C0"/>
                </a:solidFill>
              </a:rPr>
              <a:t>Interacting</a:t>
            </a:r>
            <a:r>
              <a:rPr lang="en-US" sz="1400" kern="0" dirty="0" smtClean="0"/>
              <a:t> with storage systems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64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93"/>
    </mc:Choice>
    <mc:Fallback>
      <p:transition spd="slow" advTm="123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" t="24449" r="4193" b="18962"/>
          <a:stretch/>
        </p:blipFill>
        <p:spPr>
          <a:xfrm>
            <a:off x="577879" y="2161635"/>
            <a:ext cx="7981425" cy="3674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3792" y="587030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Core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9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00"/>
    </mc:Choice>
    <mc:Fallback>
      <p:transition spd="slow" advTm="91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80976" y="3942003"/>
            <a:ext cx="6375231" cy="29159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3792" y="587030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Streaming</a:t>
            </a:r>
            <a:endParaRPr lang="en-US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3792" y="1464880"/>
            <a:ext cx="8554319" cy="2477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t" anchorCtr="0" compatLnSpc="1">
            <a:prstTxWarp prst="textNoShape">
              <a:avLst/>
            </a:prstTxWarp>
          </a:bodyPr>
          <a:lstStyle>
            <a:lvl1pPr marL="342798" indent="-34279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28" indent="-28566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660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599722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6784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3850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0912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7975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5038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Spark Streaming is used to processing real-time streaming data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It is a useful addition to the core Spark API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Enables high-throughput and fault-tolerant stream processing of live data streams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kern="0" dirty="0" smtClean="0"/>
              <a:t>The fundamental stream unit is </a:t>
            </a:r>
            <a:r>
              <a:rPr lang="en-US" sz="2000" kern="0" dirty="0" err="1" smtClean="0"/>
              <a:t>Dstream</a:t>
            </a:r>
            <a:r>
              <a:rPr lang="en-US" sz="2000" kern="0" dirty="0" smtClean="0"/>
              <a:t> which is basically a series of RDDs to process the real-time data</a:t>
            </a:r>
          </a:p>
          <a:p>
            <a:pPr lvl="1"/>
            <a:endParaRPr lang="en-US" sz="1800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646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35"/>
    </mc:Choice>
    <mc:Fallback>
      <p:transition spd="slow" advTm="94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286001"/>
            <a:ext cx="8229600" cy="327217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3792" y="587030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Streaming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3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94"/>
    </mc:Choice>
    <mc:Fallback>
      <p:transition spd="slow" advTm="31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Big Data Analytics?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2020" t="30092" r="35720" b="30577"/>
          <a:stretch/>
        </p:blipFill>
        <p:spPr>
          <a:xfrm>
            <a:off x="4572001" y="1547154"/>
            <a:ext cx="4367831" cy="449338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7806" y="1777584"/>
            <a:ext cx="3573468" cy="4032525"/>
          </a:xfrm>
        </p:spPr>
        <p:txBody>
          <a:bodyPr/>
          <a:lstStyle/>
          <a:p>
            <a:pPr algn="just"/>
            <a:r>
              <a:rPr lang="en-US" sz="2400" dirty="0" smtClean="0"/>
              <a:t>Big Data Analytics is the process of examining large data sets to uncover hidden patterns.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Big Data Analytics is of two types:</a:t>
            </a:r>
          </a:p>
          <a:p>
            <a:pPr lvl="1" algn="just"/>
            <a:r>
              <a:rPr lang="en-US" sz="1800" dirty="0" smtClean="0"/>
              <a:t>Batch Analytics</a:t>
            </a:r>
          </a:p>
          <a:p>
            <a:pPr lvl="1" algn="just"/>
            <a:r>
              <a:rPr lang="en-US" sz="1800" dirty="0" smtClean="0"/>
              <a:t>Real-time Analytics</a:t>
            </a:r>
            <a:endParaRPr lang="en-US" sz="18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030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27"/>
    </mc:Choice>
    <mc:Fallback>
      <p:transition spd="slow" advTm="136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8707" y="2430470"/>
            <a:ext cx="8291006" cy="26115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3792" y="587030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Streaming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5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55"/>
    </mc:Choice>
    <mc:Fallback>
      <p:transition spd="slow" advTm="16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66913" y="5128541"/>
            <a:ext cx="5210175" cy="15906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98" y="2749391"/>
            <a:ext cx="7177065" cy="1397811"/>
          </a:xfrm>
          <a:prstGeom prst="rect">
            <a:avLst/>
          </a:prstGeom>
        </p:spPr>
      </p:pic>
      <p:sp>
        <p:nvSpPr>
          <p:cNvPr id="7" name="Flowchart: Process 6"/>
          <p:cNvSpPr/>
          <p:nvPr/>
        </p:nvSpPr>
        <p:spPr bwMode="auto">
          <a:xfrm>
            <a:off x="959594" y="2036368"/>
            <a:ext cx="6720875" cy="499265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Spark SQL integrates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relational processing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Flowchart: Process 7"/>
          <p:cNvSpPr/>
          <p:nvPr/>
        </p:nvSpPr>
        <p:spPr bwMode="auto">
          <a:xfrm>
            <a:off x="631982" y="4549992"/>
            <a:ext cx="7376096" cy="499265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Spark SQL is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used for the structured/semi structured data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3792" y="587030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SQL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23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86"/>
    </mc:Choice>
    <mc:Fallback>
      <p:transition spd="slow" advTm="37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" y="2084824"/>
            <a:ext cx="9133378" cy="39557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3792" y="587030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SQL flow diagram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7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26"/>
    </mc:Choice>
    <mc:Fallback>
      <p:transition spd="slow" advTm="74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76410" y="1969610"/>
            <a:ext cx="5659597" cy="39115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3792" y="587030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</a:t>
            </a:r>
            <a:r>
              <a:rPr lang="en-US" sz="3600" dirty="0" err="1" smtClean="0"/>
              <a:t>MLlib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6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65"/>
    </mc:Choice>
    <mc:Fallback>
      <p:transition spd="slow" advTm="47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2195241"/>
            <a:ext cx="8229600" cy="34581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3792" y="587030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 </a:t>
            </a:r>
            <a:r>
              <a:rPr lang="en-US" sz="3600" dirty="0" err="1" smtClean="0"/>
              <a:t>GraphX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5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347"/>
    </mc:Choice>
    <mc:Fallback>
      <p:transition spd="slow" advTm="112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2891330"/>
            <a:ext cx="8229600" cy="84491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What is Databricks?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6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673"/>
    </mc:Choice>
    <mc:Fallback>
      <p:transition spd="slow" advTm="277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2545685"/>
            <a:ext cx="8229600" cy="1651415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Thank You!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7201" y="1777585"/>
            <a:ext cx="4638675" cy="2114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1" y="4126400"/>
            <a:ext cx="4638675" cy="191414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095876" y="1777585"/>
            <a:ext cx="3854294" cy="444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5" rIns="91413" bIns="45705" numCol="1" anchor="t" anchorCtr="0" compatLnSpc="1">
            <a:prstTxWarp prst="textNoShape">
              <a:avLst/>
            </a:prstTxWarp>
          </a:bodyPr>
          <a:lstStyle>
            <a:lvl1pPr marL="342798" indent="-342798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28" indent="-28566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660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599722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6784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3850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0912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7975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5038" indent="-228531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/>
            <a:r>
              <a:rPr lang="en-US" sz="2400" kern="0" dirty="0" smtClean="0"/>
              <a:t>Analytics based on the data collected over a period of time is </a:t>
            </a:r>
            <a:r>
              <a:rPr lang="en-US" sz="2400" kern="0" dirty="0" smtClean="0">
                <a:solidFill>
                  <a:srgbClr val="C00000"/>
                </a:solidFill>
              </a:rPr>
              <a:t>Batch Analytics</a:t>
            </a:r>
          </a:p>
          <a:p>
            <a:pPr algn="just"/>
            <a:endParaRPr lang="en-US" sz="2400" kern="0" dirty="0">
              <a:solidFill>
                <a:srgbClr val="C00000"/>
              </a:solidFill>
            </a:endParaRPr>
          </a:p>
          <a:p>
            <a:pPr algn="just"/>
            <a:endParaRPr lang="en-US" sz="2400" kern="0" dirty="0" smtClean="0">
              <a:solidFill>
                <a:srgbClr val="C00000"/>
              </a:solidFill>
            </a:endParaRPr>
          </a:p>
          <a:p>
            <a:pPr algn="just"/>
            <a:r>
              <a:rPr lang="en-US" sz="2400" kern="0" dirty="0" smtClean="0"/>
              <a:t>Analytics based on immediate data for instant results is </a:t>
            </a:r>
            <a:r>
              <a:rPr lang="en-US" sz="2400" kern="0" dirty="0" smtClean="0">
                <a:solidFill>
                  <a:srgbClr val="C00000"/>
                </a:solidFill>
              </a:rPr>
              <a:t>Real Time (Stream) analytics)</a:t>
            </a:r>
            <a:endParaRPr lang="en-US" sz="1800" kern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Batch vs Real Time Analytics?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850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14"/>
    </mc:Choice>
    <mc:Fallback>
      <p:transition spd="slow" advTm="124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78842" y="1831645"/>
            <a:ext cx="1344175" cy="1609022"/>
            <a:chOff x="2190890" y="2699305"/>
            <a:chExt cx="1344175" cy="16090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6535" y="2776115"/>
              <a:ext cx="638175" cy="1114425"/>
            </a:xfrm>
            <a:prstGeom prst="rect">
              <a:avLst/>
            </a:prstGeom>
          </p:spPr>
        </p:pic>
        <p:sp>
          <p:nvSpPr>
            <p:cNvPr id="6" name="Flowchart: Process 5"/>
            <p:cNvSpPr/>
            <p:nvPr/>
          </p:nvSpPr>
          <p:spPr bwMode="auto">
            <a:xfrm>
              <a:off x="2190890" y="2699305"/>
              <a:ext cx="1344175" cy="1609022"/>
            </a:xfrm>
            <a:prstGeom prst="flowChartProcess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72156" y="3890540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i="1" dirty="0" smtClean="0">
                  <a:solidFill>
                    <a:srgbClr val="1C12EA"/>
                  </a:solidFill>
                </a:rPr>
                <a:t>Banking</a:t>
              </a:r>
              <a:endParaRPr lang="en-US" sz="1800" i="1" dirty="0">
                <a:solidFill>
                  <a:srgbClr val="1C12EA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14326" y="1783190"/>
            <a:ext cx="2248150" cy="1609022"/>
            <a:chOff x="2982199" y="2237546"/>
            <a:chExt cx="2248150" cy="16090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7586" y="2354021"/>
              <a:ext cx="1857375" cy="11430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2982199" y="2237546"/>
              <a:ext cx="2248150" cy="1609022"/>
              <a:chOff x="2190890" y="2699305"/>
              <a:chExt cx="1344175" cy="1609022"/>
            </a:xfrm>
          </p:grpSpPr>
          <p:sp>
            <p:nvSpPr>
              <p:cNvPr id="12" name="Flowchart: Process 11"/>
              <p:cNvSpPr/>
              <p:nvPr/>
            </p:nvSpPr>
            <p:spPr bwMode="auto">
              <a:xfrm>
                <a:off x="2190890" y="2699305"/>
                <a:ext cx="1344175" cy="1609022"/>
              </a:xfrm>
              <a:prstGeom prst="flowChartProcess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430121" y="3938995"/>
                <a:ext cx="8657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i="1" dirty="0" smtClean="0">
                    <a:solidFill>
                      <a:srgbClr val="1C12EA"/>
                    </a:solidFill>
                  </a:rPr>
                  <a:t>Governments</a:t>
                </a:r>
                <a:endParaRPr lang="en-US" sz="1800" i="1" dirty="0">
                  <a:solidFill>
                    <a:srgbClr val="1C12EA"/>
                  </a:solidFill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1548707" y="4026999"/>
            <a:ext cx="2248150" cy="1609022"/>
            <a:chOff x="1516580" y="4481355"/>
            <a:chExt cx="2248150" cy="1609022"/>
          </a:xfrm>
        </p:grpSpPr>
        <p:grpSp>
          <p:nvGrpSpPr>
            <p:cNvPr id="15" name="Group 14"/>
            <p:cNvGrpSpPr/>
            <p:nvPr/>
          </p:nvGrpSpPr>
          <p:grpSpPr>
            <a:xfrm>
              <a:off x="1516580" y="4481355"/>
              <a:ext cx="2248150" cy="1609022"/>
              <a:chOff x="2190890" y="2699305"/>
              <a:chExt cx="1344175" cy="1609022"/>
            </a:xfrm>
          </p:grpSpPr>
          <p:sp>
            <p:nvSpPr>
              <p:cNvPr id="16" name="Flowchart: Process 15"/>
              <p:cNvSpPr/>
              <p:nvPr/>
            </p:nvSpPr>
            <p:spPr bwMode="auto">
              <a:xfrm>
                <a:off x="2190890" y="2699305"/>
                <a:ext cx="1344175" cy="1609022"/>
              </a:xfrm>
              <a:prstGeom prst="flowChartProcess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249626" y="3938995"/>
                <a:ext cx="12415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i="1" dirty="0" smtClean="0">
                    <a:solidFill>
                      <a:srgbClr val="1C12EA"/>
                    </a:solidFill>
                  </a:rPr>
                  <a:t>Telecommunications</a:t>
                </a:r>
                <a:endParaRPr lang="en-US" sz="1800" i="1" dirty="0">
                  <a:solidFill>
                    <a:srgbClr val="1C12EA"/>
                  </a:solidFill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4815" y="4591661"/>
              <a:ext cx="2076450" cy="1114425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953765" y="1783190"/>
            <a:ext cx="2248150" cy="1609022"/>
            <a:chOff x="5921638" y="2237546"/>
            <a:chExt cx="2248150" cy="160902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9888" y="2357394"/>
              <a:ext cx="1771650" cy="1133475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5921638" y="2237546"/>
              <a:ext cx="2248150" cy="1609022"/>
              <a:chOff x="2190890" y="2699305"/>
              <a:chExt cx="1344175" cy="1609022"/>
            </a:xfrm>
          </p:grpSpPr>
          <p:sp>
            <p:nvSpPr>
              <p:cNvPr id="20" name="Flowchart: Process 19"/>
              <p:cNvSpPr/>
              <p:nvPr/>
            </p:nvSpPr>
            <p:spPr bwMode="auto">
              <a:xfrm>
                <a:off x="2190890" y="2699305"/>
                <a:ext cx="1344175" cy="1609022"/>
              </a:xfrm>
              <a:prstGeom prst="flowChartProcess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501068" y="3932844"/>
                <a:ext cx="7238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i="1" dirty="0" smtClean="0">
                    <a:solidFill>
                      <a:srgbClr val="1C12EA"/>
                    </a:solidFill>
                  </a:rPr>
                  <a:t>Healthcare</a:t>
                </a:r>
                <a:endParaRPr lang="en-US" sz="1800" i="1" dirty="0">
                  <a:solidFill>
                    <a:srgbClr val="1C12EA"/>
                  </a:solidFill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4879240" y="4005075"/>
            <a:ext cx="2248150" cy="1609022"/>
            <a:chOff x="4847113" y="4459431"/>
            <a:chExt cx="2248150" cy="160902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6681" y="4559733"/>
              <a:ext cx="1733787" cy="1155858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4847113" y="4459431"/>
              <a:ext cx="2248150" cy="1609022"/>
              <a:chOff x="2190890" y="2699305"/>
              <a:chExt cx="1344175" cy="1609022"/>
            </a:xfrm>
          </p:grpSpPr>
          <p:sp>
            <p:nvSpPr>
              <p:cNvPr id="24" name="Flowchart: Process 23"/>
              <p:cNvSpPr/>
              <p:nvPr/>
            </p:nvSpPr>
            <p:spPr bwMode="auto">
              <a:xfrm>
                <a:off x="2190890" y="2699305"/>
                <a:ext cx="1344175" cy="1609022"/>
              </a:xfrm>
              <a:prstGeom prst="flowChartProcess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249626" y="3938995"/>
                <a:ext cx="12415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i="1" dirty="0" smtClean="0">
                    <a:solidFill>
                      <a:srgbClr val="1C12EA"/>
                    </a:solidFill>
                  </a:rPr>
                  <a:t>Stock Market</a:t>
                </a:r>
                <a:endParaRPr lang="en-US" sz="1800" i="1" dirty="0">
                  <a:solidFill>
                    <a:srgbClr val="1C12EA"/>
                  </a:solidFill>
                </a:endParaRPr>
              </a:p>
            </p:txBody>
          </p:sp>
        </p:grp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Use Cases of Real Time Analytics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163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107"/>
    </mc:Choice>
    <mc:Fallback>
      <p:transition spd="slow" advTm="219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2276850"/>
            <a:ext cx="8229600" cy="2137258"/>
          </a:xfrm>
        </p:spPr>
        <p:txBody>
          <a:bodyPr/>
          <a:lstStyle/>
          <a:p>
            <a:pPr marL="0" indent="0" algn="ctr">
              <a:buNone/>
            </a:pPr>
            <a:endParaRPr lang="en-US" sz="44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What is Spark?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0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85"/>
    </mc:Choice>
    <mc:Fallback>
      <p:transition spd="slow" advTm="23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Spark</a:t>
            </a:r>
            <a:r>
              <a:rPr lang="en-US" sz="3600" dirty="0"/>
              <a:t> </a:t>
            </a:r>
            <a:r>
              <a:rPr lang="en-US" sz="3600" dirty="0" smtClean="0"/>
              <a:t>Background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58710"/>
            <a:ext cx="8229600" cy="4305777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Amplab UC Berkley 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Project Lead: Dr. </a:t>
            </a:r>
            <a:r>
              <a:rPr lang="en-US" sz="2400" dirty="0" err="1" smtClean="0"/>
              <a:t>Matei</a:t>
            </a:r>
            <a:r>
              <a:rPr lang="en-US" sz="2400" dirty="0" smtClean="0"/>
              <a:t> </a:t>
            </a:r>
            <a:r>
              <a:rPr lang="en-US" sz="2400" dirty="0" err="1" smtClean="0"/>
              <a:t>Zaharia</a:t>
            </a:r>
            <a:endParaRPr lang="en-US" sz="2400" dirty="0"/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First paper published on RDD’s was in 2012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Open sourced from day one</a:t>
            </a:r>
            <a:endParaRPr lang="en-US" sz="2400" dirty="0"/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Databricks company established to support Spark and its related technologies. </a:t>
            </a:r>
            <a:r>
              <a:rPr lang="en-US" sz="2400" dirty="0" err="1" smtClean="0"/>
              <a:t>Matei</a:t>
            </a:r>
            <a:r>
              <a:rPr lang="en-US" sz="2400" dirty="0" smtClean="0"/>
              <a:t> currently CTO.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Databricks work with Amazon and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903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92"/>
    </mc:Choice>
    <mc:Fallback>
      <p:transition spd="slow" advTm="139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8229600" cy="744309"/>
          </a:xfrm>
        </p:spPr>
        <p:txBody>
          <a:bodyPr/>
          <a:lstStyle/>
          <a:p>
            <a:r>
              <a:rPr lang="en-US" sz="3600" dirty="0" smtClean="0"/>
              <a:t>What is Spark?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35" y="1869718"/>
            <a:ext cx="4905374" cy="4305777"/>
          </a:xfrm>
        </p:spPr>
        <p:txBody>
          <a:bodyPr/>
          <a:lstStyle/>
          <a:p>
            <a:pPr algn="just"/>
            <a:r>
              <a:rPr lang="en-US" sz="2000" dirty="0" smtClean="0"/>
              <a:t>Apache Spark is an open-source </a:t>
            </a:r>
            <a:r>
              <a:rPr lang="en-US" sz="2000" dirty="0" smtClean="0">
                <a:solidFill>
                  <a:srgbClr val="0070C0"/>
                </a:solidFill>
              </a:rPr>
              <a:t>cluster-computing</a:t>
            </a:r>
            <a:r>
              <a:rPr lang="en-US" sz="2000" dirty="0" smtClean="0"/>
              <a:t> framework for </a:t>
            </a:r>
            <a:r>
              <a:rPr lang="en-US" sz="2000" dirty="0" smtClean="0">
                <a:solidFill>
                  <a:srgbClr val="0070C0"/>
                </a:solidFill>
              </a:rPr>
              <a:t>real time </a:t>
            </a:r>
            <a:r>
              <a:rPr lang="en-US" sz="2000" dirty="0" smtClean="0"/>
              <a:t>processing.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 smtClean="0"/>
              <a:t>Spark provides an interface for programming entire clusters with implicit </a:t>
            </a:r>
            <a:r>
              <a:rPr lang="en-US" sz="2000" dirty="0" smtClean="0">
                <a:solidFill>
                  <a:srgbClr val="0070C0"/>
                </a:solidFill>
              </a:rPr>
              <a:t>data parallelism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0070C0"/>
                </a:solidFill>
              </a:rPr>
              <a:t>fault-tolerance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It was build on top of </a:t>
            </a:r>
            <a:r>
              <a:rPr lang="en-US" sz="2000" dirty="0" smtClean="0">
                <a:solidFill>
                  <a:srgbClr val="0070C0"/>
                </a:solidFill>
              </a:rPr>
              <a:t>Hadoop MapReduce </a:t>
            </a:r>
            <a:r>
              <a:rPr lang="en-US" sz="2000" dirty="0" smtClean="0"/>
              <a:t>and it extends the MapReduce model to </a:t>
            </a:r>
            <a:r>
              <a:rPr lang="en-US" sz="2000" dirty="0" smtClean="0">
                <a:solidFill>
                  <a:srgbClr val="0070C0"/>
                </a:solidFill>
              </a:rPr>
              <a:t>efficiently use </a:t>
            </a:r>
            <a:r>
              <a:rPr lang="en-US" sz="2000" dirty="0" smtClean="0"/>
              <a:t>more types of computations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315" y="1520064"/>
            <a:ext cx="2550168" cy="2035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797" y="4085693"/>
            <a:ext cx="3889371" cy="168506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795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698"/>
    </mc:Choice>
    <mc:Fallback>
      <p:transition spd="slow" advTm="125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2276850"/>
            <a:ext cx="8229600" cy="213725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Why Spark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When Hadoop Already there?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6E59B-1792-429B-A9B4-B60397FA4E3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0413" y="6094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5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1"/>
    </mc:Choice>
    <mc:Fallback>
      <p:transition spd="slow" advTm="10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0.8|4.5|3.3|13.9|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6.9|0.4|42.3|49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4|1.3|1|1|0.6|0.4|0.6|0.5|0.5|0.4|60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78.7|44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7|0.5|0.4|0.5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|61.1|7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6.9|0.8|49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4|11.1|30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9.6|5.2|2.3|1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9.9|1.1|42|3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76.1|13.3|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6|12.3|17.4|25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5|8.4|1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6.4|28.4|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7|90.2|66.6|10.4|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4.1|8.2|11.3|22.4|4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3.7|29.7|52.2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Garamond"/>
        <a:ea typeface=""/>
        <a:cs typeface="Arial"/>
      </a:majorFont>
      <a:minorFont>
        <a:latin typeface="Gill San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9850</TotalTime>
  <Words>549</Words>
  <Application>Microsoft Office PowerPoint</Application>
  <PresentationFormat>On-screen Show (4:3)</PresentationFormat>
  <Paragraphs>147</Paragraphs>
  <Slides>36</Slides>
  <Notes>1</Notes>
  <HiddenSlides>0</HiddenSlides>
  <MMClips>35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宋体</vt:lpstr>
      <vt:lpstr>Arial</vt:lpstr>
      <vt:lpstr>Arial Black</vt:lpstr>
      <vt:lpstr>Garamond</vt:lpstr>
      <vt:lpstr>Gill Sans</vt:lpstr>
      <vt:lpstr>Times New Roman</vt:lpstr>
      <vt:lpstr>Wingdings</vt:lpstr>
      <vt:lpstr>Pixel</vt:lpstr>
      <vt:lpstr>Apache Spark and Cloud Computing</vt:lpstr>
      <vt:lpstr>What we learn today?</vt:lpstr>
      <vt:lpstr>Big Data Analytics?</vt:lpstr>
      <vt:lpstr>Batch vs Real Time Analytics?</vt:lpstr>
      <vt:lpstr>Use Cases of Real Time Analytics</vt:lpstr>
      <vt:lpstr>PowerPoint Presentation</vt:lpstr>
      <vt:lpstr>Spark Background</vt:lpstr>
      <vt:lpstr>What is Spark?</vt:lpstr>
      <vt:lpstr>PowerPoint Presentation</vt:lpstr>
      <vt:lpstr>Batch Processing in Hadoop</vt:lpstr>
      <vt:lpstr>PowerPoint Presentation</vt:lpstr>
      <vt:lpstr>PowerPoint Presentation</vt:lpstr>
      <vt:lpstr>Why Spark?</vt:lpstr>
      <vt:lpstr>PowerPoint Presentation</vt:lpstr>
      <vt:lpstr>PowerPoint Presentation</vt:lpstr>
      <vt:lpstr>PowerPoint Presentation</vt:lpstr>
      <vt:lpstr>PowerPoint Presentation</vt:lpstr>
      <vt:lpstr>Spark and Hadoop</vt:lpstr>
      <vt:lpstr>Spark and Hadoop</vt:lpstr>
      <vt:lpstr>Spark Features</vt:lpstr>
      <vt:lpstr>Spark Features</vt:lpstr>
      <vt:lpstr>Spark Features</vt:lpstr>
      <vt:lpstr>Spark Features</vt:lpstr>
      <vt:lpstr>Spark Ecosystem</vt:lpstr>
      <vt:lpstr>Spark Ecosystem</vt:lpstr>
      <vt:lpstr>Spark Core</vt:lpstr>
      <vt:lpstr>Spark Core</vt:lpstr>
      <vt:lpstr>Spark Streaming</vt:lpstr>
      <vt:lpstr>Spark Streaming</vt:lpstr>
      <vt:lpstr>Spark Streaming</vt:lpstr>
      <vt:lpstr>Spark SQL</vt:lpstr>
      <vt:lpstr>Spark SQL flow diagram</vt:lpstr>
      <vt:lpstr>Spark MLlib</vt:lpstr>
      <vt:lpstr>Spark GraphX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raza Syed asif</cp:lastModifiedBy>
  <cp:revision>2360</cp:revision>
  <cp:lastPrinted>2019-12-17T11:13:59Z</cp:lastPrinted>
  <dcterms:created xsi:type="dcterms:W3CDTF">1601-01-01T00:00:00Z</dcterms:created>
  <dcterms:modified xsi:type="dcterms:W3CDTF">2020-04-10T09:37:56Z</dcterms:modified>
</cp:coreProperties>
</file>